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63" r:id="rId2"/>
    <p:sldId id="1011" r:id="rId3"/>
    <p:sldId id="264" r:id="rId4"/>
    <p:sldId id="1020" r:id="rId5"/>
    <p:sldId id="276" r:id="rId6"/>
    <p:sldId id="283" r:id="rId7"/>
    <p:sldId id="273" r:id="rId8"/>
    <p:sldId id="1021" r:id="rId9"/>
    <p:sldId id="1022" r:id="rId10"/>
    <p:sldId id="275" r:id="rId11"/>
    <p:sldId id="1023" r:id="rId12"/>
    <p:sldId id="1024" r:id="rId13"/>
    <p:sldId id="1025" r:id="rId14"/>
    <p:sldId id="1019" r:id="rId15"/>
    <p:sldId id="1026" r:id="rId16"/>
    <p:sldId id="271" r:id="rId17"/>
  </p:sldIdLst>
  <p:sldSz cx="12192000" cy="6858000"/>
  <p:notesSz cx="6858000" cy="9144000"/>
  <p:embeddedFontLst>
    <p:embeddedFont>
      <p:font typeface="Oswald Light" panose="020B0604020202020204" charset="-52"/>
      <p:regular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Montserrat ExtraBold" panose="020B0604020202020204" charset="-52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ontserrat Medium" panose="020B0604020202020204" charset="-52"/>
      <p:regular r:id="rId32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  <p15:guide id="8" orient="horz" pos="2432" userDrawn="1">
          <p15:clr>
            <a:srgbClr val="A4A3A4"/>
          </p15:clr>
        </p15:guide>
        <p15:guide id="9" pos="6335" userDrawn="1">
          <p15:clr>
            <a:srgbClr val="A4A3A4"/>
          </p15:clr>
        </p15:guide>
        <p15:guide id="10" orient="horz" pos="2273" userDrawn="1">
          <p15:clr>
            <a:srgbClr val="A4A3A4"/>
          </p15:clr>
        </p15:guide>
        <p15:guide id="11" pos="9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37"/>
    <a:srgbClr val="DE110E"/>
    <a:srgbClr val="B1A06F"/>
    <a:srgbClr val="1AB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6" y="1296"/>
      </p:cViewPr>
      <p:guideLst>
        <p:guide orient="horz" pos="981"/>
        <p:guide pos="801"/>
        <p:guide orient="horz" pos="4201"/>
        <p:guide orient="horz" pos="3475"/>
        <p:guide pos="325"/>
        <p:guide pos="7355"/>
        <p:guide orient="horz" pos="2432"/>
        <p:guide pos="6335"/>
        <p:guide orient="horz" pos="2273"/>
        <p:guide pos="9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4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24B0FA-4894-0BE8-74C8-D1CC22406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999A0-58CF-C9BD-EEFB-761E29C1E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9D9-E3B2-4156-B4FB-1EA266D5807F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C03C9B-3C6F-04F0-A3C7-348BECC7B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1662DB-2680-9D00-2DBA-4661F844D9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EE0AE-A708-42F0-9065-EF7244B33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62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BAEBE-6551-48C5-2190-98BD7CB33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06EB6D-79CB-C9D1-D9E3-82F1DE587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8EC4C-0334-B40F-A882-C7ADA39D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1A44B-2CC1-4ED6-087B-B55CEBAF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10B7E-510D-AF5F-769F-921502E7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90D73-CD2F-D67B-E168-0D9357E1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22CD6F-31B1-095B-1B8D-D9117944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65638-A0BA-33F3-F074-E36260CB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CC3D4-992E-0696-3085-5A0F6A39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8D5C4-9FD2-6A51-85BD-42DF3B95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9DB079-FFA0-8EA2-89CA-4B7A0E86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D78BF7-EEED-8F31-005B-A15D15341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E699A-5FA4-DCCE-46DA-8ED370C4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11762-A91D-E241-FDB0-05CB37C1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A2062-419A-5BAC-B636-3E0E3956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0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2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EABF9-A80B-A057-7092-A949EB4C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AE10B-5388-96BF-B028-EC838D4F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79D48-DAD9-5AE2-50E9-8FB274B7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A6112-03A2-86D3-15EF-262BBF0D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5E36A-D1AC-4E46-57A5-82A33AE1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3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01571-0E9A-5D90-A464-3DAD9528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D37DE-87A6-9F07-0D92-9394F22B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1D9E0-BE75-740D-DAB7-F67578FB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98508-B36E-07DA-DA0A-015E05E4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013893-5907-4138-9E23-A2C0B17D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1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D9BC6-E1D7-72E5-3FE4-CD435CEE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93527-61DD-B0AC-5031-196B28051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C65C3C-4B79-83DC-6104-404CB1E2D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21377-2B30-68EC-70A4-4EF5AE11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A0F273-E918-EC91-F2F9-4035FD6D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149F0-16ED-F09D-FA61-E35B0151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3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E1931-2FA3-F1A7-B7AA-742EB867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07D93-5FCF-161D-C731-7FDB0284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A17CBD-CC44-F80E-B2E8-5B6BFA138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4AF309-BC78-B2A8-1E82-3CDBEA937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E4D0C7-D4A7-B2CA-6D49-5411EF589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1F271-E44F-F561-0760-BFBB57F2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4DCD74-9955-871D-C685-BC98B8F4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7A3711-7FAA-0F58-65E1-F76FBD08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7E2D-0100-582A-8F0F-ADE299E9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9FBD58-542A-1609-588A-5F5584F8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A441F1-106D-9020-D221-208646D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A2148-9AC4-D7FB-1991-40E60FC5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9801C5-56AB-8D2B-13EB-86BBEAD1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959155-1F62-6D4C-6637-E714D677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813D8-5A8E-9510-0013-133526A0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5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7479C-38C6-30DA-802D-195D0243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82B2F-761A-C2C7-4329-016AF222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32A3D4-5446-CBB2-D2DB-A68EB1606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0DEE3-CDA7-D294-7442-762F96EC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6FF5D-B370-AC48-A912-24815714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072FE-FF8B-97A0-45CB-6D621692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6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2DD9-4282-0247-E1DD-C5D5FFD6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8EBBFF-5FA2-6C91-8A5A-0651DD57D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894305-9937-58B0-5592-32D34882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05912B-AF29-4ADD-68F2-9013930F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38805-C727-5459-6EB9-B570450A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91F7FF-8103-D2A3-32E6-31057C39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BC68D-6DE4-5EAC-7C38-CB274254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9A77E2-C193-154A-78E6-88BFBD0A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5B2E6-76D3-9F2B-EBCE-1C2A36851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22A8-C5D1-4DA0-865A-022AC81ADD57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60BB-E9AE-4D62-D27E-2046A3591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A833E-FA73-EE55-D8F9-A3F427DB3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68DF-5A78-443D-84F5-73AB376AA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7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BD33CB-FDEE-2D25-02CB-CB30287A01B6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A8AD7A-AD8C-F6D1-B17D-623BA7081D29}"/>
              </a:ext>
            </a:extLst>
          </p:cNvPr>
          <p:cNvCxnSpPr/>
          <p:nvPr/>
        </p:nvCxnSpPr>
        <p:spPr>
          <a:xfrm>
            <a:off x="4247268" y="1851377"/>
            <a:ext cx="3770489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0D803E-3A15-411F-146B-0E044529B469}"/>
              </a:ext>
            </a:extLst>
          </p:cNvPr>
          <p:cNvSpPr txBox="1"/>
          <p:nvPr/>
        </p:nvSpPr>
        <p:spPr>
          <a:xfrm>
            <a:off x="1902176" y="2767280"/>
            <a:ext cx="926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 ExtraBold" panose="00000900000000000000" pitchFamily="2" charset="-52"/>
              </a:rPr>
              <a:t>Анализ воспитательной работы</a:t>
            </a:r>
          </a:p>
          <a:p>
            <a:pPr algn="ctr"/>
            <a:r>
              <a:rPr lang="ru-RU" sz="4000" dirty="0">
                <a:latin typeface="Montserrat ExtraBold" panose="00000900000000000000" pitchFamily="2" charset="-52"/>
              </a:rPr>
              <a:t>за 2022-2023 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2166" y="756460"/>
            <a:ext cx="4937761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МБОУ «Эшилхатойская СОШ»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355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459BA6-AC06-898C-85C9-451FFB25A3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B77A6-68D8-62B4-230F-753C1DA973AE}"/>
              </a:ext>
            </a:extLst>
          </p:cNvPr>
          <p:cNvSpPr txBox="1"/>
          <p:nvPr/>
        </p:nvSpPr>
        <p:spPr>
          <a:xfrm>
            <a:off x="607260" y="2551380"/>
            <a:ext cx="527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Работа классного руководителя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E6D5883-5C5E-4942-0DE3-F1770E82F640}"/>
              </a:ext>
            </a:extLst>
          </p:cNvPr>
          <p:cNvCxnSpPr>
            <a:cxnSpLocks/>
          </p:cNvCxnSpPr>
          <p:nvPr/>
        </p:nvCxnSpPr>
        <p:spPr>
          <a:xfrm flipV="1">
            <a:off x="523029" y="2349085"/>
            <a:ext cx="0" cy="17280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BDABCC71-EF0E-F386-4829-FE1794DA5118}"/>
              </a:ext>
            </a:extLst>
          </p:cNvPr>
          <p:cNvSpPr/>
          <p:nvPr/>
        </p:nvSpPr>
        <p:spPr>
          <a:xfrm>
            <a:off x="7031609" y="896263"/>
            <a:ext cx="568712" cy="524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79111-CE2A-0C0A-7CDB-41CC04D9445B}"/>
              </a:ext>
            </a:extLst>
          </p:cNvPr>
          <p:cNvSpPr txBox="1"/>
          <p:nvPr/>
        </p:nvSpPr>
        <p:spPr>
          <a:xfrm>
            <a:off x="7068122" y="958261"/>
            <a:ext cx="75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5E2AD-0CBC-4347-A6C7-6655806E7975}"/>
              </a:ext>
            </a:extLst>
          </p:cNvPr>
          <p:cNvSpPr txBox="1"/>
          <p:nvPr/>
        </p:nvSpPr>
        <p:spPr>
          <a:xfrm>
            <a:off x="7821159" y="9551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Целенаправленная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C2C80FB-213F-2EC7-5101-89D57F5F3652}"/>
              </a:ext>
            </a:extLst>
          </p:cNvPr>
          <p:cNvGrpSpPr/>
          <p:nvPr/>
        </p:nvGrpSpPr>
        <p:grpSpPr>
          <a:xfrm>
            <a:off x="7031609" y="2032730"/>
            <a:ext cx="3532750" cy="524107"/>
            <a:chOff x="7031609" y="2369067"/>
            <a:chExt cx="3532750" cy="52410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61101B4-60C8-DFEB-4E13-B9845CC35783}"/>
                </a:ext>
              </a:extLst>
            </p:cNvPr>
            <p:cNvSpPr/>
            <p:nvPr/>
          </p:nvSpPr>
          <p:spPr>
            <a:xfrm>
              <a:off x="7031609" y="2369067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681AFA-6987-FE08-3F1B-2C0FFDE8D9D2}"/>
                </a:ext>
              </a:extLst>
            </p:cNvPr>
            <p:cNvSpPr txBox="1"/>
            <p:nvPr/>
          </p:nvSpPr>
          <p:spPr>
            <a:xfrm>
              <a:off x="7068122" y="2431065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855CAE-2BED-36D8-9CFB-E5D40A10B2A3}"/>
                </a:ext>
              </a:extLst>
            </p:cNvPr>
            <p:cNvSpPr txBox="1"/>
            <p:nvPr/>
          </p:nvSpPr>
          <p:spPr>
            <a:xfrm>
              <a:off x="7821159" y="242794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Системная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12FC5EF-ADD0-EAB0-59A5-96BD01D76B89}"/>
              </a:ext>
            </a:extLst>
          </p:cNvPr>
          <p:cNvGrpSpPr/>
          <p:nvPr/>
        </p:nvGrpSpPr>
        <p:grpSpPr>
          <a:xfrm>
            <a:off x="7031609" y="3177307"/>
            <a:ext cx="3529690" cy="524107"/>
            <a:chOff x="7031609" y="3281333"/>
            <a:chExt cx="3529690" cy="52410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D0E9F95-BC21-C1F8-7226-B81EA0AF3B02}"/>
                </a:ext>
              </a:extLst>
            </p:cNvPr>
            <p:cNvSpPr/>
            <p:nvPr/>
          </p:nvSpPr>
          <p:spPr>
            <a:xfrm>
              <a:off x="7031609" y="3281333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ED8B25-DB4B-BC86-4947-DB6E32C44D34}"/>
                </a:ext>
              </a:extLst>
            </p:cNvPr>
            <p:cNvSpPr txBox="1"/>
            <p:nvPr/>
          </p:nvSpPr>
          <p:spPr>
            <a:xfrm>
              <a:off x="7065062" y="3343331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79FCEA-CD66-F985-58F7-F0F8A2B881F5}"/>
                </a:ext>
              </a:extLst>
            </p:cNvPr>
            <p:cNvSpPr txBox="1"/>
            <p:nvPr/>
          </p:nvSpPr>
          <p:spPr>
            <a:xfrm>
              <a:off x="7818099" y="3340206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Планируемая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36398B8-C8F2-3EAB-27E3-9DC04A78113B}"/>
              </a:ext>
            </a:extLst>
          </p:cNvPr>
          <p:cNvGrpSpPr/>
          <p:nvPr/>
        </p:nvGrpSpPr>
        <p:grpSpPr>
          <a:xfrm>
            <a:off x="7031609" y="4318512"/>
            <a:ext cx="4007004" cy="524107"/>
            <a:chOff x="7031609" y="4107748"/>
            <a:chExt cx="4007004" cy="52410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F49E1CF-25B1-9B05-393B-BB3E22F1C007}"/>
                </a:ext>
              </a:extLst>
            </p:cNvPr>
            <p:cNvSpPr/>
            <p:nvPr/>
          </p:nvSpPr>
          <p:spPr>
            <a:xfrm>
              <a:off x="7031609" y="4107748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D70B2-A1E6-ED5B-8BDF-15C72FF71B39}"/>
                </a:ext>
              </a:extLst>
            </p:cNvPr>
            <p:cNvSpPr txBox="1"/>
            <p:nvPr/>
          </p:nvSpPr>
          <p:spPr>
            <a:xfrm>
              <a:off x="7065062" y="4169746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C35C45-EC31-1767-5B50-B4E1A97A3B8F}"/>
                </a:ext>
              </a:extLst>
            </p:cNvPr>
            <p:cNvSpPr txBox="1"/>
            <p:nvPr/>
          </p:nvSpPr>
          <p:spPr>
            <a:xfrm>
              <a:off x="7818098" y="4166621"/>
              <a:ext cx="322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Программа воспитания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5E4ED4-6C80-9C89-ECC7-86984BEE7CA9}"/>
              </a:ext>
            </a:extLst>
          </p:cNvPr>
          <p:cNvGrpSpPr/>
          <p:nvPr/>
        </p:nvGrpSpPr>
        <p:grpSpPr>
          <a:xfrm>
            <a:off x="7031609" y="5473665"/>
            <a:ext cx="4007004" cy="524107"/>
            <a:chOff x="7031609" y="4889288"/>
            <a:chExt cx="4007004" cy="524107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EFA183F-22B0-F5E1-331D-B27B395A2898}"/>
                </a:ext>
              </a:extLst>
            </p:cNvPr>
            <p:cNvSpPr/>
            <p:nvPr/>
          </p:nvSpPr>
          <p:spPr>
            <a:xfrm>
              <a:off x="7031609" y="4889288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B303C9-5D4F-1908-51E9-DBDCBA6AA196}"/>
                </a:ext>
              </a:extLst>
            </p:cNvPr>
            <p:cNvSpPr txBox="1"/>
            <p:nvPr/>
          </p:nvSpPr>
          <p:spPr>
            <a:xfrm>
              <a:off x="7065062" y="4951286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6BBEE8-EEE8-1554-EA78-BB4B49586EBE}"/>
                </a:ext>
              </a:extLst>
            </p:cNvPr>
            <p:cNvSpPr txBox="1"/>
            <p:nvPr/>
          </p:nvSpPr>
          <p:spPr>
            <a:xfrm>
              <a:off x="7818098" y="4948161"/>
              <a:ext cx="322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Анализ ВР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8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17688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«Классное руководство»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7208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54732B1-0142-96B9-6492-369D4A078849}"/>
              </a:ext>
            </a:extLst>
          </p:cNvPr>
          <p:cNvSpPr/>
          <p:nvPr/>
        </p:nvSpPr>
        <p:spPr>
          <a:xfrm>
            <a:off x="537789" y="1752266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25AE38-0D13-D863-984B-718AB54BDCD3}"/>
              </a:ext>
            </a:extLst>
          </p:cNvPr>
          <p:cNvSpPr/>
          <p:nvPr/>
        </p:nvSpPr>
        <p:spPr>
          <a:xfrm>
            <a:off x="6783436" y="1722660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0E21A4-52C5-CFD2-FDAC-8C819300B955}"/>
              </a:ext>
            </a:extLst>
          </p:cNvPr>
          <p:cNvSpPr txBox="1">
            <a:spLocks/>
          </p:cNvSpPr>
          <p:nvPr/>
        </p:nvSpPr>
        <p:spPr>
          <a:xfrm>
            <a:off x="1271588" y="1331244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Проблемы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1B74E8B-2138-D539-5455-FC1178AB9DA9}"/>
              </a:ext>
            </a:extLst>
          </p:cNvPr>
          <p:cNvSpPr txBox="1">
            <a:spLocks/>
          </p:cNvSpPr>
          <p:nvPr/>
        </p:nvSpPr>
        <p:spPr>
          <a:xfrm>
            <a:off x="8061859" y="1340577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Пути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291" y="2292656"/>
            <a:ext cx="38096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содержание планов воспитательной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</a:p>
          <a:p>
            <a:r>
              <a:rPr lang="ru-RU" sz="2800" dirty="0" smtClean="0">
                <a:latin typeface="Times New Roman" panose="02020603050405020304" pitchFamily="18" charset="0"/>
              </a:rPr>
              <a:t>Соответствие проводимой работы содержанию планов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0611" y="2203930"/>
            <a:ext cx="3785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Еженедельный контроль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30124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08357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«Внеурочная деятельность»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086416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B0FF56-91D8-C815-ECA0-C731E0F06115}"/>
              </a:ext>
            </a:extLst>
          </p:cNvPr>
          <p:cNvSpPr txBox="1"/>
          <p:nvPr/>
        </p:nvSpPr>
        <p:spPr>
          <a:xfrm>
            <a:off x="793102" y="1922106"/>
            <a:ext cx="492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Обучающиеся школы посещают школьные и районные кружки и секции в образовательных учреждениях, а также в учреждениях </a:t>
            </a:r>
            <a:r>
              <a:rPr lang="ru-RU" sz="2400" dirty="0" smtClean="0"/>
              <a:t>культуры.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0"/>
            <a:ext cx="4315326" cy="57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34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17688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«Внеурочная деятельность»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7208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54732B1-0142-96B9-6492-369D4A078849}"/>
              </a:ext>
            </a:extLst>
          </p:cNvPr>
          <p:cNvSpPr/>
          <p:nvPr/>
        </p:nvSpPr>
        <p:spPr>
          <a:xfrm>
            <a:off x="537789" y="1752266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25AE38-0D13-D863-984B-718AB54BDCD3}"/>
              </a:ext>
            </a:extLst>
          </p:cNvPr>
          <p:cNvSpPr/>
          <p:nvPr/>
        </p:nvSpPr>
        <p:spPr>
          <a:xfrm>
            <a:off x="6783436" y="1722660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0E21A4-52C5-CFD2-FDAC-8C819300B955}"/>
              </a:ext>
            </a:extLst>
          </p:cNvPr>
          <p:cNvSpPr txBox="1">
            <a:spLocks/>
          </p:cNvSpPr>
          <p:nvPr/>
        </p:nvSpPr>
        <p:spPr>
          <a:xfrm>
            <a:off x="1271588" y="1331244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Проблемы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1B74E8B-2138-D539-5455-FC1178AB9DA9}"/>
              </a:ext>
            </a:extLst>
          </p:cNvPr>
          <p:cNvSpPr txBox="1">
            <a:spLocks/>
          </p:cNvSpPr>
          <p:nvPr/>
        </p:nvSpPr>
        <p:spPr>
          <a:xfrm>
            <a:off x="8061859" y="1340577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Пути решения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8969" y="2294021"/>
            <a:ext cx="4106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Рекомендовать администрации школы приобрести лицензию на ДО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74353" y="2294021"/>
            <a:ext cx="4106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Из-за отсутствия лицензии на ДО, нет возможности введения кружковой работы по интересам детей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42138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2B31C-9403-8564-A527-65145693A5DD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1206A-7C4A-CEA4-75A6-5D76EA7DA5D8}"/>
              </a:ext>
            </a:extLst>
          </p:cNvPr>
          <p:cNvSpPr txBox="1"/>
          <p:nvPr/>
        </p:nvSpPr>
        <p:spPr>
          <a:xfrm>
            <a:off x="427794" y="242704"/>
            <a:ext cx="73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Выводы и рекомендации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E21051A-EE78-505C-E85F-BC7C0420ED5A}"/>
              </a:ext>
            </a:extLst>
          </p:cNvPr>
          <p:cNvCxnSpPr>
            <a:cxnSpLocks/>
          </p:cNvCxnSpPr>
          <p:nvPr/>
        </p:nvCxnSpPr>
        <p:spPr>
          <a:xfrm>
            <a:off x="518082" y="704369"/>
            <a:ext cx="51031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2DB879-F8E6-7015-8F70-6956520741EF}"/>
              </a:ext>
            </a:extLst>
          </p:cNvPr>
          <p:cNvSpPr txBox="1"/>
          <p:nvPr/>
        </p:nvSpPr>
        <p:spPr>
          <a:xfrm>
            <a:off x="381140" y="1007538"/>
            <a:ext cx="56244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Анализируя </a:t>
            </a:r>
            <a:r>
              <a:rPr lang="ru-RU" sz="2000" dirty="0"/>
              <a:t>проделанную работу за 2022-2023 учебный год, можно сказать, что поставленных целей добились в полной мере. Проделанная работа способствовала формированию коллективов классов, интеллектуальному (участие в конкурсах разного уровня), нравственному и физическому становлению личности, созданию условий для развития индивидуальных и творческих способностей, прививали навыки культуры общения, обогащали знания ребят. Учащиеся в классах охвачены поручениями с учетом их интересов.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FF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5876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2B31C-9403-8564-A527-65145693A5DD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1206A-7C4A-CEA4-75A6-5D76EA7DA5D8}"/>
              </a:ext>
            </a:extLst>
          </p:cNvPr>
          <p:cNvSpPr txBox="1"/>
          <p:nvPr/>
        </p:nvSpPr>
        <p:spPr>
          <a:xfrm>
            <a:off x="427794" y="242704"/>
            <a:ext cx="73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Выводы и рекомендации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E21051A-EE78-505C-E85F-BC7C0420ED5A}"/>
              </a:ext>
            </a:extLst>
          </p:cNvPr>
          <p:cNvCxnSpPr>
            <a:cxnSpLocks/>
          </p:cNvCxnSpPr>
          <p:nvPr/>
        </p:nvCxnSpPr>
        <p:spPr>
          <a:xfrm>
            <a:off x="518082" y="704369"/>
            <a:ext cx="51031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2DB879-F8E6-7015-8F70-6956520741EF}"/>
              </a:ext>
            </a:extLst>
          </p:cNvPr>
          <p:cNvSpPr txBox="1"/>
          <p:nvPr/>
        </p:nvSpPr>
        <p:spPr>
          <a:xfrm>
            <a:off x="427794" y="751344"/>
            <a:ext cx="56244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     продолжать работу по повышению качества знаний в </a:t>
            </a:r>
            <a:r>
              <a:rPr lang="ru-RU" dirty="0" smtClean="0"/>
              <a:t>классах;</a:t>
            </a:r>
          </a:p>
          <a:p>
            <a:r>
              <a:rPr lang="ru-RU" dirty="0" smtClean="0"/>
              <a:t>2.     продолжить участие в конкурсном и олимпиадном движении;</a:t>
            </a:r>
          </a:p>
          <a:p>
            <a:r>
              <a:rPr lang="ru-RU" dirty="0" smtClean="0"/>
              <a:t>3</a:t>
            </a:r>
            <a:r>
              <a:rPr lang="ru-RU" dirty="0"/>
              <a:t>.     продолжить работу по привлечению родителей в жизни класса и школы;</a:t>
            </a:r>
          </a:p>
          <a:p>
            <a:r>
              <a:rPr lang="ru-RU" dirty="0"/>
              <a:t>4.     продолжить работу по формированию у обучающихся гражданско-патриотического сознания, духовно-нравственных ценностей гражданина; </a:t>
            </a:r>
          </a:p>
          <a:p>
            <a:r>
              <a:rPr lang="ru-RU" dirty="0"/>
              <a:t>5.     совершенствовать оздоровительную работу с обучающимися, прививать навыки здорового образа жизни</a:t>
            </a:r>
            <a:r>
              <a:rPr lang="ru-RU" dirty="0" smtClean="0"/>
              <a:t>, </a:t>
            </a:r>
            <a:r>
              <a:rPr lang="ru-RU" dirty="0"/>
              <a:t>формировать методы </a:t>
            </a:r>
            <a:r>
              <a:rPr lang="ru-RU" dirty="0" err="1"/>
              <a:t>безконфликтного</a:t>
            </a:r>
            <a:r>
              <a:rPr lang="ru-RU" dirty="0"/>
              <a:t> общения.</a:t>
            </a:r>
          </a:p>
          <a:p>
            <a:r>
              <a:rPr lang="ru-RU" dirty="0"/>
              <a:t>6.     Классным руководителям создавать условия для развития общешкольного коллектива; совершенствовать систему семейного воспитания, повышать ответственность родителей за воспитание и обучение детей.</a:t>
            </a:r>
          </a:p>
          <a:p>
            <a:endParaRPr lang="ru-RU" dirty="0">
              <a:solidFill>
                <a:srgbClr val="FF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27687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B30951-BED5-77BF-89C4-55692AD87C47}"/>
              </a:ext>
            </a:extLst>
          </p:cNvPr>
          <p:cNvSpPr/>
          <p:nvPr/>
        </p:nvSpPr>
        <p:spPr>
          <a:xfrm>
            <a:off x="8026" y="0"/>
            <a:ext cx="12244698" cy="1810809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319A9-271B-68B5-F30D-36594E30924C}"/>
              </a:ext>
            </a:extLst>
          </p:cNvPr>
          <p:cNvSpPr txBox="1"/>
          <p:nvPr/>
        </p:nvSpPr>
        <p:spPr>
          <a:xfrm>
            <a:off x="478752" y="313538"/>
            <a:ext cx="567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Цели на будущий учебный год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80299EA-11D2-3821-84FF-7391042BD789}"/>
              </a:ext>
            </a:extLst>
          </p:cNvPr>
          <p:cNvCxnSpPr>
            <a:cxnSpLocks/>
          </p:cNvCxnSpPr>
          <p:nvPr/>
        </p:nvCxnSpPr>
        <p:spPr>
          <a:xfrm>
            <a:off x="600190" y="6179293"/>
            <a:ext cx="51031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/>
          <a:stretch/>
        </p:blipFill>
        <p:spPr>
          <a:xfrm>
            <a:off x="6596743" y="0"/>
            <a:ext cx="5595257" cy="5881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0904" y="1810809"/>
            <a:ext cx="6096000" cy="4523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всестороннее развитие личности, а также создание условий для ее формирования;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уровня и ответственности в воспитательной работе классными руководителями,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повысить роль ученического самоуправления в жизнедеятельности школы и класса, развивать у ребят самостоятельность, инициативу, ответственное отношение к делу;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активного и полезного взаимодействия школы и семьи по вопросам воспитания учащихся;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в школьном коллективе детей и взрослых уважительного отношения к правам друг друга;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привлекать большое количество педагогов и учащихся в организацию внеурочной и внеклассной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4F76FD4A-BA58-E248-A4D1-AB47BA971593}"/>
              </a:ext>
            </a:extLst>
          </p:cNvPr>
          <p:cNvSpPr/>
          <p:nvPr/>
        </p:nvSpPr>
        <p:spPr>
          <a:xfrm>
            <a:off x="5224647" y="3884759"/>
            <a:ext cx="1624026" cy="1639743"/>
          </a:xfrm>
          <a:prstGeom prst="ellipse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FC60271-BCC2-C748-93A4-1A85F34B0B20}"/>
              </a:ext>
            </a:extLst>
          </p:cNvPr>
          <p:cNvSpPr/>
          <p:nvPr/>
        </p:nvSpPr>
        <p:spPr>
          <a:xfrm>
            <a:off x="10037972" y="1386063"/>
            <a:ext cx="1624026" cy="1639743"/>
          </a:xfrm>
          <a:prstGeom prst="ellipse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DC6D4B9B-6D5B-CA4E-B17C-D9D5761DA599}"/>
              </a:ext>
            </a:extLst>
          </p:cNvPr>
          <p:cNvSpPr txBox="1">
            <a:spLocks/>
          </p:cNvSpPr>
          <p:nvPr/>
        </p:nvSpPr>
        <p:spPr>
          <a:xfrm>
            <a:off x="406115" y="3142767"/>
            <a:ext cx="17492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Цели, задачи </a:t>
            </a: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id="{8546F879-9C95-6445-BD8B-41230A6DD432}"/>
              </a:ext>
            </a:extLst>
          </p:cNvPr>
          <p:cNvSpPr/>
          <p:nvPr/>
        </p:nvSpPr>
        <p:spPr>
          <a:xfrm rot="20677163">
            <a:off x="868586" y="1947033"/>
            <a:ext cx="2536719" cy="2313968"/>
          </a:xfrm>
          <a:prstGeom prst="arc">
            <a:avLst>
              <a:gd name="adj1" fmla="val 17288075"/>
              <a:gd name="adj2" fmla="val 0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B16FCC07-0116-994A-8019-58A50055CA8E}"/>
              </a:ext>
            </a:extLst>
          </p:cNvPr>
          <p:cNvSpPr/>
          <p:nvPr/>
        </p:nvSpPr>
        <p:spPr>
          <a:xfrm rot="19860027">
            <a:off x="3495970" y="3528893"/>
            <a:ext cx="2536719" cy="2393885"/>
          </a:xfrm>
          <a:prstGeom prst="arc">
            <a:avLst>
              <a:gd name="adj1" fmla="val 17762311"/>
              <a:gd name="adj2" fmla="val 20592136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47A104AE-3579-9846-9A9C-B3B3FC16E217}"/>
              </a:ext>
            </a:extLst>
          </p:cNvPr>
          <p:cNvSpPr/>
          <p:nvPr/>
        </p:nvSpPr>
        <p:spPr>
          <a:xfrm rot="16491996">
            <a:off x="6351115" y="3238387"/>
            <a:ext cx="2536719" cy="2440941"/>
          </a:xfrm>
          <a:prstGeom prst="arc">
            <a:avLst>
              <a:gd name="adj1" fmla="val 17748431"/>
              <a:gd name="adj2" fmla="val 20680056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36" name="Arc 135">
            <a:extLst>
              <a:ext uri="{FF2B5EF4-FFF2-40B4-BE49-F238E27FC236}">
                <a16:creationId xmlns:a16="http://schemas.microsoft.com/office/drawing/2014/main" id="{DE0AFDC9-40C8-1748-A98E-D26AFD75CEFE}"/>
              </a:ext>
            </a:extLst>
          </p:cNvPr>
          <p:cNvSpPr/>
          <p:nvPr/>
        </p:nvSpPr>
        <p:spPr>
          <a:xfrm rot="16378648">
            <a:off x="8325945" y="2106873"/>
            <a:ext cx="2839837" cy="2589414"/>
          </a:xfrm>
          <a:prstGeom prst="arc">
            <a:avLst>
              <a:gd name="adj1" fmla="val 18059342"/>
              <a:gd name="adj2" fmla="val 597033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C90CB-5D93-B89A-2ED1-8C58C840A5C0}"/>
              </a:ext>
            </a:extLst>
          </p:cNvPr>
          <p:cNvSpPr txBox="1">
            <a:spLocks/>
          </p:cNvSpPr>
          <p:nvPr/>
        </p:nvSpPr>
        <p:spPr>
          <a:xfrm>
            <a:off x="2827385" y="4439798"/>
            <a:ext cx="2041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Целевые ориентиры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9A386B-0671-517C-FEE6-B07238082859}"/>
              </a:ext>
            </a:extLst>
          </p:cNvPr>
          <p:cNvSpPr txBox="1">
            <a:spLocks/>
          </p:cNvSpPr>
          <p:nvPr/>
        </p:nvSpPr>
        <p:spPr>
          <a:xfrm>
            <a:off x="4944872" y="5650599"/>
            <a:ext cx="2041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Анализ модулей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8D2A63F-3ABA-92F7-AEDB-27C58C0625D5}"/>
              </a:ext>
            </a:extLst>
          </p:cNvPr>
          <p:cNvSpPr txBox="1">
            <a:spLocks/>
          </p:cNvSpPr>
          <p:nvPr/>
        </p:nvSpPr>
        <p:spPr>
          <a:xfrm>
            <a:off x="7405741" y="4478139"/>
            <a:ext cx="25033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Проблемы, </a:t>
            </a:r>
          </a:p>
          <a:p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пути их решения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AB704A0-3F94-7FC7-F557-CC9114FA5243}"/>
              </a:ext>
            </a:extLst>
          </p:cNvPr>
          <p:cNvSpPr txBox="1">
            <a:spLocks/>
          </p:cNvSpPr>
          <p:nvPr/>
        </p:nvSpPr>
        <p:spPr>
          <a:xfrm>
            <a:off x="10010950" y="3152001"/>
            <a:ext cx="2041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Подведение итогов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AEE59C-FF3B-FA0B-EE6D-0D303C23B849}"/>
              </a:ext>
            </a:extLst>
          </p:cNvPr>
          <p:cNvSpPr/>
          <p:nvPr/>
        </p:nvSpPr>
        <p:spPr>
          <a:xfrm>
            <a:off x="9246637" y="158620"/>
            <a:ext cx="2945363" cy="951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F7BD8F-1F38-F964-D249-B351A01E699E}"/>
              </a:ext>
            </a:extLst>
          </p:cNvPr>
          <p:cNvSpPr/>
          <p:nvPr/>
        </p:nvSpPr>
        <p:spPr>
          <a:xfrm>
            <a:off x="18500" y="5906277"/>
            <a:ext cx="2945363" cy="951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3EBE02-3878-FCEF-4067-D56E3AC0158B}"/>
              </a:ext>
            </a:extLst>
          </p:cNvPr>
          <p:cNvGrpSpPr/>
          <p:nvPr/>
        </p:nvGrpSpPr>
        <p:grpSpPr>
          <a:xfrm>
            <a:off x="513869" y="1386063"/>
            <a:ext cx="1624026" cy="1639743"/>
            <a:chOff x="461615" y="1386063"/>
            <a:chExt cx="1624026" cy="163974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B635275-B6FC-8E4A-9669-C543F6103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615" y="1386063"/>
              <a:ext cx="1624026" cy="1639743"/>
            </a:xfrm>
            <a:prstGeom prst="ellipse">
              <a:avLst/>
            </a:prstGeom>
            <a:solidFill>
              <a:srgbClr val="008037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20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95EAA8-2995-F819-C98A-503ACA217F53}"/>
                </a:ext>
              </a:extLst>
            </p:cNvPr>
            <p:cNvSpPr txBox="1"/>
            <p:nvPr/>
          </p:nvSpPr>
          <p:spPr>
            <a:xfrm>
              <a:off x="886408" y="1894114"/>
              <a:ext cx="1129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latin typeface="Montserrat ExtraBold" panose="00000900000000000000" pitchFamily="2" charset="-52"/>
                </a:rPr>
                <a:t>01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7C94116-B6AE-76ED-F1FB-3F6AFA8C48D1}"/>
              </a:ext>
            </a:extLst>
          </p:cNvPr>
          <p:cNvGrpSpPr/>
          <p:nvPr/>
        </p:nvGrpSpPr>
        <p:grpSpPr>
          <a:xfrm>
            <a:off x="3036416" y="2679968"/>
            <a:ext cx="1624026" cy="1639743"/>
            <a:chOff x="461615" y="1386063"/>
            <a:chExt cx="1624026" cy="1639743"/>
          </a:xfrm>
        </p:grpSpPr>
        <p:sp>
          <p:nvSpPr>
            <p:cNvPr id="16" name="Oval 59">
              <a:extLst>
                <a:ext uri="{FF2B5EF4-FFF2-40B4-BE49-F238E27FC236}">
                  <a16:creationId xmlns:a16="http://schemas.microsoft.com/office/drawing/2014/main" id="{FC8A335D-0B56-EBE9-B705-2E6DC6283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615" y="1386063"/>
              <a:ext cx="1624026" cy="1639743"/>
            </a:xfrm>
            <a:prstGeom prst="ellipse">
              <a:avLst/>
            </a:prstGeom>
            <a:solidFill>
              <a:srgbClr val="008037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20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588A4C-0B0D-FBE0-B6C4-524C9D09BBEE}"/>
                </a:ext>
              </a:extLst>
            </p:cNvPr>
            <p:cNvSpPr txBox="1"/>
            <p:nvPr/>
          </p:nvSpPr>
          <p:spPr>
            <a:xfrm>
              <a:off x="688581" y="1845756"/>
              <a:ext cx="11290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Montserrat ExtraBold" panose="00000900000000000000" pitchFamily="2" charset="-52"/>
                </a:rPr>
                <a:t>02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D40D17D-05E4-8103-B212-00ECA293EBD7}"/>
              </a:ext>
            </a:extLst>
          </p:cNvPr>
          <p:cNvGrpSpPr/>
          <p:nvPr/>
        </p:nvGrpSpPr>
        <p:grpSpPr>
          <a:xfrm>
            <a:off x="5248393" y="3890460"/>
            <a:ext cx="1624026" cy="1639743"/>
            <a:chOff x="461615" y="1386063"/>
            <a:chExt cx="1624026" cy="1639743"/>
          </a:xfrm>
        </p:grpSpPr>
        <p:sp>
          <p:nvSpPr>
            <p:cNvPr id="20" name="Oval 59">
              <a:extLst>
                <a:ext uri="{FF2B5EF4-FFF2-40B4-BE49-F238E27FC236}">
                  <a16:creationId xmlns:a16="http://schemas.microsoft.com/office/drawing/2014/main" id="{BD0EB235-AFB8-B5F7-CA02-116FF0F50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615" y="1386063"/>
              <a:ext cx="1624026" cy="1639743"/>
            </a:xfrm>
            <a:prstGeom prst="ellipse">
              <a:avLst/>
            </a:prstGeom>
            <a:solidFill>
              <a:srgbClr val="008037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20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64645F-37F3-35EC-4D08-0D2ACBD7C725}"/>
                </a:ext>
              </a:extLst>
            </p:cNvPr>
            <p:cNvSpPr txBox="1"/>
            <p:nvPr/>
          </p:nvSpPr>
          <p:spPr>
            <a:xfrm>
              <a:off x="688581" y="1845756"/>
              <a:ext cx="11290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Montserrat ExtraBold" panose="00000900000000000000" pitchFamily="2" charset="-52"/>
                </a:rPr>
                <a:t>03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1493212-96A6-7F7E-CFDE-817DD2B1F23A}"/>
              </a:ext>
            </a:extLst>
          </p:cNvPr>
          <p:cNvGrpSpPr/>
          <p:nvPr/>
        </p:nvGrpSpPr>
        <p:grpSpPr>
          <a:xfrm>
            <a:off x="7458469" y="2728418"/>
            <a:ext cx="1624026" cy="1639743"/>
            <a:chOff x="461615" y="1386063"/>
            <a:chExt cx="1624026" cy="1639743"/>
          </a:xfrm>
        </p:grpSpPr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8BB66337-AEA3-1077-1F05-86BE3E50F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615" y="1386063"/>
              <a:ext cx="1624026" cy="1639743"/>
            </a:xfrm>
            <a:prstGeom prst="ellipse">
              <a:avLst/>
            </a:prstGeom>
            <a:solidFill>
              <a:srgbClr val="008037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20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1C70B-35C7-DA41-CFF2-85FBFB12D4A6}"/>
                </a:ext>
              </a:extLst>
            </p:cNvPr>
            <p:cNvSpPr txBox="1"/>
            <p:nvPr/>
          </p:nvSpPr>
          <p:spPr>
            <a:xfrm>
              <a:off x="688581" y="1845756"/>
              <a:ext cx="11290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Montserrat ExtraBold" panose="00000900000000000000" pitchFamily="2" charset="-52"/>
                </a:rPr>
                <a:t>04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8830604-0836-7CB1-5D15-264AAB88D66B}"/>
              </a:ext>
            </a:extLst>
          </p:cNvPr>
          <p:cNvGrpSpPr/>
          <p:nvPr/>
        </p:nvGrpSpPr>
        <p:grpSpPr>
          <a:xfrm>
            <a:off x="10046811" y="1391101"/>
            <a:ext cx="1624026" cy="1639743"/>
            <a:chOff x="461615" y="1386063"/>
            <a:chExt cx="1624026" cy="1639743"/>
          </a:xfrm>
        </p:grpSpPr>
        <p:sp>
          <p:nvSpPr>
            <p:cNvPr id="26" name="Oval 59">
              <a:extLst>
                <a:ext uri="{FF2B5EF4-FFF2-40B4-BE49-F238E27FC236}">
                  <a16:creationId xmlns:a16="http://schemas.microsoft.com/office/drawing/2014/main" id="{C9F0531C-70DF-1B53-2A18-F27C0899A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615" y="1386063"/>
              <a:ext cx="1624026" cy="1639743"/>
            </a:xfrm>
            <a:prstGeom prst="ellipse">
              <a:avLst/>
            </a:prstGeom>
            <a:solidFill>
              <a:srgbClr val="008037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20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75F5D1-1C2B-69A3-2ABA-6A7F527A7752}"/>
                </a:ext>
              </a:extLst>
            </p:cNvPr>
            <p:cNvSpPr txBox="1"/>
            <p:nvPr/>
          </p:nvSpPr>
          <p:spPr>
            <a:xfrm>
              <a:off x="688581" y="1845756"/>
              <a:ext cx="11290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>
                  <a:latin typeface="Montserrat ExtraBold" panose="00000900000000000000" pitchFamily="2" charset="-52"/>
                </a:rPr>
                <a:t>05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59C94D2-30C8-A38D-86E0-6A73A4C39C91}"/>
              </a:ext>
            </a:extLst>
          </p:cNvPr>
          <p:cNvSpPr txBox="1"/>
          <p:nvPr/>
        </p:nvSpPr>
        <p:spPr>
          <a:xfrm>
            <a:off x="413729" y="217611"/>
            <a:ext cx="544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План педсовета</a:t>
            </a:r>
          </a:p>
        </p:txBody>
      </p:sp>
    </p:spTree>
    <p:extLst>
      <p:ext uri="{BB962C8B-B14F-4D97-AF65-F5344CB8AC3E}">
        <p14:creationId xmlns:p14="http://schemas.microsoft.com/office/powerpoint/2010/main" val="3246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/>
      <p:bldP spid="4" grpId="1"/>
      <p:bldP spid="5" grpId="1"/>
      <p:bldP spid="6" grpId="2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419EE6-A170-FF12-F4FB-48F2B152928C}"/>
              </a:ext>
            </a:extLst>
          </p:cNvPr>
          <p:cNvSpPr/>
          <p:nvPr/>
        </p:nvSpPr>
        <p:spPr>
          <a:xfrm>
            <a:off x="-36512" y="5789936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AA49C-7DCC-C88E-C164-6C379C6B17AC}"/>
              </a:ext>
            </a:extLst>
          </p:cNvPr>
          <p:cNvSpPr txBox="1"/>
          <p:nvPr/>
        </p:nvSpPr>
        <p:spPr>
          <a:xfrm>
            <a:off x="417689" y="237067"/>
            <a:ext cx="544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Для чего нужно проводить анализ ВР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773FC-4B42-93A6-17AB-79A9D99AB867}"/>
              </a:ext>
            </a:extLst>
          </p:cNvPr>
          <p:cNvSpPr txBox="1"/>
          <p:nvPr/>
        </p:nvSpPr>
        <p:spPr>
          <a:xfrm>
            <a:off x="417689" y="1851378"/>
            <a:ext cx="54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Montserrat Medium" panose="00000600000000000000" pitchFamily="2" charset="-52"/>
              </a:rPr>
              <a:t>Контроль состояния ВР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E984E-B05C-C99A-0F89-4DFCFBB0E685}"/>
              </a:ext>
            </a:extLst>
          </p:cNvPr>
          <p:cNvSpPr txBox="1"/>
          <p:nvPr/>
        </p:nvSpPr>
        <p:spPr>
          <a:xfrm>
            <a:off x="417689" y="2589536"/>
            <a:ext cx="54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Montserrat Medium" panose="00000600000000000000" pitchFamily="2" charset="-52"/>
              </a:rPr>
              <a:t>Обеспечение стабильности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41C8E-2D8C-02BE-5652-A0236D5A28B3}"/>
              </a:ext>
            </a:extLst>
          </p:cNvPr>
          <p:cNvSpPr txBox="1"/>
          <p:nvPr/>
        </p:nvSpPr>
        <p:spPr>
          <a:xfrm>
            <a:off x="417689" y="3327694"/>
            <a:ext cx="54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Montserrat Medium" panose="00000600000000000000" pitchFamily="2" charset="-52"/>
              </a:rPr>
              <a:t>Выявление проблем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F1484-8A68-EE45-D6D4-626EF559A529}"/>
              </a:ext>
            </a:extLst>
          </p:cNvPr>
          <p:cNvCxnSpPr>
            <a:cxnSpLocks/>
          </p:cNvCxnSpPr>
          <p:nvPr/>
        </p:nvCxnSpPr>
        <p:spPr>
          <a:xfrm>
            <a:off x="515938" y="1068064"/>
            <a:ext cx="51031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FE21B2-7CEB-F12C-F10E-5B5C77A5C5B3}"/>
              </a:ext>
            </a:extLst>
          </p:cNvPr>
          <p:cNvSpPr txBox="1"/>
          <p:nvPr/>
        </p:nvSpPr>
        <p:spPr>
          <a:xfrm>
            <a:off x="417689" y="4173435"/>
            <a:ext cx="5449888" cy="5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ontserrat Medium" panose="00000600000000000000" pitchFamily="2" charset="-52"/>
              </a:rPr>
              <a:t>Принятие внутренних управленческих решений</a:t>
            </a:r>
          </a:p>
        </p:txBody>
      </p:sp>
      <p:pic>
        <p:nvPicPr>
          <p:cNvPr id="11" name="Рисунок 10" descr="Изображение выглядит как человек, нос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F1B0CD13-DD1C-FB99-F4CC-7938FF574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0"/>
          <a:stretch/>
        </p:blipFill>
        <p:spPr>
          <a:xfrm>
            <a:off x="6572867" y="-19045"/>
            <a:ext cx="5619133" cy="6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459BA6-AC06-898C-85C9-451FFB25A3E8}"/>
              </a:ext>
            </a:extLst>
          </p:cNvPr>
          <p:cNvSpPr/>
          <p:nvPr/>
        </p:nvSpPr>
        <p:spPr>
          <a:xfrm>
            <a:off x="-61993" y="0"/>
            <a:ext cx="12192000" cy="68580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B77A6-68D8-62B4-230F-753C1DA973AE}"/>
              </a:ext>
            </a:extLst>
          </p:cNvPr>
          <p:cNvSpPr txBox="1"/>
          <p:nvPr/>
        </p:nvSpPr>
        <p:spPr>
          <a:xfrm>
            <a:off x="607260" y="2551380"/>
            <a:ext cx="527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tserrat ExtraBold" panose="00000900000000000000" pitchFamily="2" charset="-52"/>
              </a:rPr>
              <a:t>Цель ВР</a:t>
            </a:r>
          </a:p>
          <a:p>
            <a:r>
              <a:rPr lang="ru-RU" sz="40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на 2022-2023 учебный год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E6D5883-5C5E-4942-0DE3-F1770E82F640}"/>
              </a:ext>
            </a:extLst>
          </p:cNvPr>
          <p:cNvCxnSpPr>
            <a:cxnSpLocks/>
          </p:cNvCxnSpPr>
          <p:nvPr/>
        </p:nvCxnSpPr>
        <p:spPr>
          <a:xfrm flipV="1">
            <a:off x="523029" y="2349085"/>
            <a:ext cx="0" cy="17280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BDABCC71-EF0E-F386-4829-FE1794DA5118}"/>
              </a:ext>
            </a:extLst>
          </p:cNvPr>
          <p:cNvSpPr/>
          <p:nvPr/>
        </p:nvSpPr>
        <p:spPr>
          <a:xfrm>
            <a:off x="7031609" y="896263"/>
            <a:ext cx="568712" cy="524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79111-CE2A-0C0A-7CDB-41CC04D9445B}"/>
              </a:ext>
            </a:extLst>
          </p:cNvPr>
          <p:cNvSpPr txBox="1"/>
          <p:nvPr/>
        </p:nvSpPr>
        <p:spPr>
          <a:xfrm>
            <a:off x="7068122" y="958261"/>
            <a:ext cx="75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5E2AD-0CBC-4347-A6C7-6655806E7975}"/>
              </a:ext>
            </a:extLst>
          </p:cNvPr>
          <p:cNvSpPr txBox="1"/>
          <p:nvPr/>
        </p:nvSpPr>
        <p:spPr>
          <a:xfrm>
            <a:off x="7821159" y="955136"/>
            <a:ext cx="346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Усвоение основных норм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C2C80FB-213F-2EC7-5101-89D57F5F3652}"/>
              </a:ext>
            </a:extLst>
          </p:cNvPr>
          <p:cNvGrpSpPr/>
          <p:nvPr/>
        </p:nvGrpSpPr>
        <p:grpSpPr>
          <a:xfrm>
            <a:off x="7031609" y="2032730"/>
            <a:ext cx="3819894" cy="982203"/>
            <a:chOff x="7031609" y="2369067"/>
            <a:chExt cx="3532750" cy="98220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61101B4-60C8-DFEB-4E13-B9845CC35783}"/>
                </a:ext>
              </a:extLst>
            </p:cNvPr>
            <p:cNvSpPr/>
            <p:nvPr/>
          </p:nvSpPr>
          <p:spPr>
            <a:xfrm>
              <a:off x="7031609" y="2369067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681AFA-6987-FE08-3F1B-2C0FFDE8D9D2}"/>
                </a:ext>
              </a:extLst>
            </p:cNvPr>
            <p:cNvSpPr txBox="1"/>
            <p:nvPr/>
          </p:nvSpPr>
          <p:spPr>
            <a:xfrm>
              <a:off x="7068122" y="2431065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855CAE-2BED-36D8-9CFB-E5D40A10B2A3}"/>
                </a:ext>
              </a:extLst>
            </p:cNvPr>
            <p:cNvSpPr txBox="1"/>
            <p:nvPr/>
          </p:nvSpPr>
          <p:spPr>
            <a:xfrm>
              <a:off x="7821159" y="2427940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Развитие социально значимых отношений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12FC5EF-ADD0-EAB0-59A5-96BD01D76B89}"/>
              </a:ext>
            </a:extLst>
          </p:cNvPr>
          <p:cNvGrpSpPr/>
          <p:nvPr/>
        </p:nvGrpSpPr>
        <p:grpSpPr>
          <a:xfrm>
            <a:off x="7031609" y="3177307"/>
            <a:ext cx="3959852" cy="705204"/>
            <a:chOff x="7031609" y="3281333"/>
            <a:chExt cx="3529690" cy="70520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D0E9F95-BC21-C1F8-7226-B81EA0AF3B02}"/>
                </a:ext>
              </a:extLst>
            </p:cNvPr>
            <p:cNvSpPr/>
            <p:nvPr/>
          </p:nvSpPr>
          <p:spPr>
            <a:xfrm>
              <a:off x="7031609" y="3281333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ED8B25-DB4B-BC86-4947-DB6E32C44D34}"/>
                </a:ext>
              </a:extLst>
            </p:cNvPr>
            <p:cNvSpPr txBox="1"/>
            <p:nvPr/>
          </p:nvSpPr>
          <p:spPr>
            <a:xfrm>
              <a:off x="7065062" y="3343331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79FCEA-CD66-F985-58F7-F0F8A2B881F5}"/>
                </a:ext>
              </a:extLst>
            </p:cNvPr>
            <p:cNvSpPr txBox="1"/>
            <p:nvPr/>
          </p:nvSpPr>
          <p:spPr>
            <a:xfrm>
              <a:off x="7818099" y="3340206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Приобретение опыта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36398B8-C8F2-3EAB-27E3-9DC04A78113B}"/>
              </a:ext>
            </a:extLst>
          </p:cNvPr>
          <p:cNvGrpSpPr/>
          <p:nvPr/>
        </p:nvGrpSpPr>
        <p:grpSpPr>
          <a:xfrm>
            <a:off x="7031609" y="4318512"/>
            <a:ext cx="4007004" cy="705204"/>
            <a:chOff x="7031609" y="4107748"/>
            <a:chExt cx="4007004" cy="70520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F49E1CF-25B1-9B05-393B-BB3E22F1C007}"/>
                </a:ext>
              </a:extLst>
            </p:cNvPr>
            <p:cNvSpPr/>
            <p:nvPr/>
          </p:nvSpPr>
          <p:spPr>
            <a:xfrm>
              <a:off x="7031609" y="4107748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D70B2-A1E6-ED5B-8BDF-15C72FF71B39}"/>
                </a:ext>
              </a:extLst>
            </p:cNvPr>
            <p:cNvSpPr txBox="1"/>
            <p:nvPr/>
          </p:nvSpPr>
          <p:spPr>
            <a:xfrm>
              <a:off x="7065062" y="4169746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C35C45-EC31-1767-5B50-B4E1A97A3B8F}"/>
                </a:ext>
              </a:extLst>
            </p:cNvPr>
            <p:cNvSpPr txBox="1"/>
            <p:nvPr/>
          </p:nvSpPr>
          <p:spPr>
            <a:xfrm>
              <a:off x="7818098" y="4166621"/>
              <a:ext cx="3220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Применение опыта на практике</a:t>
              </a:r>
              <a:endParaRPr lang="ru-RU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5E4ED4-6C80-9C89-ECC7-86984BEE7CA9}"/>
              </a:ext>
            </a:extLst>
          </p:cNvPr>
          <p:cNvGrpSpPr/>
          <p:nvPr/>
        </p:nvGrpSpPr>
        <p:grpSpPr>
          <a:xfrm>
            <a:off x="7031609" y="5473665"/>
            <a:ext cx="4007004" cy="705204"/>
            <a:chOff x="7031609" y="4889288"/>
            <a:chExt cx="4007004" cy="7052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EFA183F-22B0-F5E1-331D-B27B395A2898}"/>
                </a:ext>
              </a:extLst>
            </p:cNvPr>
            <p:cNvSpPr/>
            <p:nvPr/>
          </p:nvSpPr>
          <p:spPr>
            <a:xfrm>
              <a:off x="7031609" y="4889288"/>
              <a:ext cx="568712" cy="524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B303C9-5D4F-1908-51E9-DBDCBA6AA196}"/>
                </a:ext>
              </a:extLst>
            </p:cNvPr>
            <p:cNvSpPr txBox="1"/>
            <p:nvPr/>
          </p:nvSpPr>
          <p:spPr>
            <a:xfrm>
              <a:off x="7065062" y="4951286"/>
              <a:ext cx="75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Montserrat Medium" panose="00000600000000000000" pitchFamily="2" charset="-52"/>
                </a:rPr>
                <a:t>05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6BBEE8-EEE8-1554-EA78-BB4B49586EBE}"/>
                </a:ext>
              </a:extLst>
            </p:cNvPr>
            <p:cNvSpPr txBox="1"/>
            <p:nvPr/>
          </p:nvSpPr>
          <p:spPr>
            <a:xfrm>
              <a:off x="7818098" y="4948161"/>
              <a:ext cx="3220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ontserrat Medium" panose="020B0604020202020204" charset="-52"/>
                </a:rPr>
                <a:t>В</a:t>
              </a:r>
              <a:r>
                <a:rPr lang="ru-RU" dirty="0" smtClean="0">
                  <a:solidFill>
                    <a:schemeClr val="bg1"/>
                  </a:solidFill>
                  <a:latin typeface="Montserrat Medium" panose="020B0604020202020204" charset="-52"/>
                </a:rPr>
                <a:t>сестороннее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Montserrat Medium" panose="020B0604020202020204" charset="-52"/>
                </a:rPr>
                <a:t>развитие личности</a:t>
              </a:r>
              <a:endParaRPr lang="ru-RU" u="sng" dirty="0">
                <a:solidFill>
                  <a:schemeClr val="bg1"/>
                </a:solidFill>
                <a:latin typeface="Montserrat Medium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0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A11A9-BE47-72FC-2C0C-3E2AB137C77F}"/>
              </a:ext>
            </a:extLst>
          </p:cNvPr>
          <p:cNvSpPr txBox="1"/>
          <p:nvPr/>
        </p:nvSpPr>
        <p:spPr>
          <a:xfrm>
            <a:off x="407178" y="231670"/>
            <a:ext cx="73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Задачи ВР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6B1031-183A-6642-9861-7586E29CFCAC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7C09004-6399-FBCA-018D-D887B824F866}"/>
              </a:ext>
            </a:extLst>
          </p:cNvPr>
          <p:cNvCxnSpPr>
            <a:cxnSpLocks/>
          </p:cNvCxnSpPr>
          <p:nvPr/>
        </p:nvCxnSpPr>
        <p:spPr>
          <a:xfrm>
            <a:off x="515938" y="713500"/>
            <a:ext cx="2236593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50D7453-FB58-1056-0674-6EB43BB3C77E}"/>
              </a:ext>
            </a:extLst>
          </p:cNvPr>
          <p:cNvSpPr txBox="1"/>
          <p:nvPr/>
        </p:nvSpPr>
        <p:spPr>
          <a:xfrm>
            <a:off x="1446956" y="1996369"/>
            <a:ext cx="318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Усвоение </a:t>
            </a:r>
            <a:r>
              <a:rPr lang="ru-RU" dirty="0"/>
              <a:t>ими знаний норм, духовно-нравственных ценностей, традиций</a:t>
            </a:r>
            <a:endParaRPr lang="ru-RU" sz="14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F47530-3933-B6CA-2E01-5E525CE0D8B1}"/>
              </a:ext>
            </a:extLst>
          </p:cNvPr>
          <p:cNvSpPr txBox="1"/>
          <p:nvPr/>
        </p:nvSpPr>
        <p:spPr>
          <a:xfrm>
            <a:off x="6930184" y="2037167"/>
            <a:ext cx="280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одготовить </a:t>
            </a:r>
            <a:r>
              <a:rPr lang="ru-RU" dirty="0"/>
              <a:t>к профессиональному самоопределению</a:t>
            </a:r>
            <a:endParaRPr lang="ru-RU" sz="14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82428-19D6-8E61-8F92-98431D45ECC1}"/>
              </a:ext>
            </a:extLst>
          </p:cNvPr>
          <p:cNvSpPr txBox="1"/>
          <p:nvPr/>
        </p:nvSpPr>
        <p:spPr>
          <a:xfrm>
            <a:off x="583871" y="1973336"/>
            <a:ext cx="11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CED89F-EFC7-2900-F435-F3B71ED25A05}"/>
              </a:ext>
            </a:extLst>
          </p:cNvPr>
          <p:cNvSpPr txBox="1"/>
          <p:nvPr/>
        </p:nvSpPr>
        <p:spPr>
          <a:xfrm>
            <a:off x="583871" y="3701698"/>
            <a:ext cx="11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6AF2B-4C9F-9A39-2B56-0FEE17D77E22}"/>
              </a:ext>
            </a:extLst>
          </p:cNvPr>
          <p:cNvSpPr txBox="1"/>
          <p:nvPr/>
        </p:nvSpPr>
        <p:spPr>
          <a:xfrm>
            <a:off x="6070276" y="1996369"/>
            <a:ext cx="11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FCA18-9EE8-1F92-529D-9F6DA225EF97}"/>
              </a:ext>
            </a:extLst>
          </p:cNvPr>
          <p:cNvSpPr txBox="1"/>
          <p:nvPr/>
        </p:nvSpPr>
        <p:spPr>
          <a:xfrm>
            <a:off x="5995628" y="3685210"/>
            <a:ext cx="1129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4CC259-9576-46EF-3CE4-D8FDE480642E}"/>
              </a:ext>
            </a:extLst>
          </p:cNvPr>
          <p:cNvSpPr txBox="1"/>
          <p:nvPr/>
        </p:nvSpPr>
        <p:spPr>
          <a:xfrm>
            <a:off x="1446957" y="3763224"/>
            <a:ext cx="283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и развитие личностных отношений к этим нормам, ценностям, традициям </a:t>
            </a:r>
            <a:endParaRPr lang="ru-RU" sz="14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9463A1-BD05-E8DE-AAAA-7CA487EFABB2}"/>
              </a:ext>
            </a:extLst>
          </p:cNvPr>
          <p:cNvSpPr txBox="1"/>
          <p:nvPr/>
        </p:nvSpPr>
        <p:spPr>
          <a:xfrm>
            <a:off x="6930185" y="3777994"/>
            <a:ext cx="30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Достижение </a:t>
            </a:r>
            <a:r>
              <a:rPr lang="ru-RU" dirty="0"/>
              <a:t>личностных результатов освоения общеобразовательных программ</a:t>
            </a:r>
            <a:endParaRPr lang="ru-RU" sz="1400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00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iley teacher standing in classroom">
            <a:extLst>
              <a:ext uri="{FF2B5EF4-FFF2-40B4-BE49-F238E27FC236}">
                <a16:creationId xmlns:a16="http://schemas.microsoft.com/office/drawing/2014/main" id="{DEC177EC-CEDA-197E-1E1B-6ABAC2E1A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r="35169"/>
          <a:stretch/>
        </p:blipFill>
        <p:spPr bwMode="auto">
          <a:xfrm>
            <a:off x="7632441" y="0"/>
            <a:ext cx="4559559" cy="59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C3D4A-5CF8-A0ED-E147-9E01FAFEBD03}"/>
              </a:ext>
            </a:extLst>
          </p:cNvPr>
          <p:cNvSpPr txBox="1"/>
          <p:nvPr/>
        </p:nvSpPr>
        <p:spPr>
          <a:xfrm>
            <a:off x="407178" y="213008"/>
            <a:ext cx="73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Целевые ориентиры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ADBC092-8CA3-AE57-4BDA-C8028A0CC916}"/>
              </a:ext>
            </a:extLst>
          </p:cNvPr>
          <p:cNvCxnSpPr>
            <a:cxnSpLocks/>
          </p:cNvCxnSpPr>
          <p:nvPr/>
        </p:nvCxnSpPr>
        <p:spPr>
          <a:xfrm>
            <a:off x="515938" y="810739"/>
            <a:ext cx="3608192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746AA0-D6FA-870A-575D-62D154168101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0B6FD-AC7E-52F5-99A7-8DDEBB36E64F}"/>
              </a:ext>
            </a:extLst>
          </p:cNvPr>
          <p:cNvSpPr txBox="1"/>
          <p:nvPr/>
        </p:nvSpPr>
        <p:spPr>
          <a:xfrm>
            <a:off x="407178" y="746096"/>
            <a:ext cx="566820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Гражданское - позиция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Патриотическое- принадлежность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Духовно-нравственное-ценности, традиции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Эстетическое-искусство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Физическое-здоровье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Трудовое- достижения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Экологическое </a:t>
            </a:r>
            <a:r>
              <a:rPr lang="ru-RU" dirty="0" smtClean="0"/>
              <a:t>- культура</a:t>
            </a:r>
            <a:endParaRPr lang="ru-RU" dirty="0">
              <a:solidFill>
                <a:srgbClr val="FF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0628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08357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«Основные школьные дела»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086416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B0FF56-91D8-C815-ECA0-C731E0F06115}"/>
              </a:ext>
            </a:extLst>
          </p:cNvPr>
          <p:cNvSpPr txBox="1"/>
          <p:nvPr/>
        </p:nvSpPr>
        <p:spPr>
          <a:xfrm>
            <a:off x="793102" y="1922106"/>
            <a:ext cx="492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«День пожилого человека» дань уважения пожилым </a:t>
            </a:r>
            <a:r>
              <a:rPr lang="ru-RU" dirty="0" smtClean="0"/>
              <a:t>людям-</a:t>
            </a:r>
            <a:r>
              <a:rPr lang="ru-RU" dirty="0"/>
              <a:t>воспитание любви и уважения к своему народу, истории страны, бережного отношения к </a:t>
            </a:r>
            <a:r>
              <a:rPr lang="ru-RU" dirty="0" smtClean="0"/>
              <a:t>пожилым людям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0"/>
            <a:ext cx="5418222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27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17688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«Основные школьные дела»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720897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54732B1-0142-96B9-6492-369D4A078849}"/>
              </a:ext>
            </a:extLst>
          </p:cNvPr>
          <p:cNvSpPr/>
          <p:nvPr/>
        </p:nvSpPr>
        <p:spPr>
          <a:xfrm>
            <a:off x="537789" y="1752266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25AE38-0D13-D863-984B-718AB54BDCD3}"/>
              </a:ext>
            </a:extLst>
          </p:cNvPr>
          <p:cNvSpPr/>
          <p:nvPr/>
        </p:nvSpPr>
        <p:spPr>
          <a:xfrm>
            <a:off x="6783436" y="1722660"/>
            <a:ext cx="4892627" cy="3771456"/>
          </a:xfrm>
          <a:prstGeom prst="roundRect">
            <a:avLst>
              <a:gd name="adj" fmla="val 10274"/>
            </a:avLst>
          </a:prstGeom>
          <a:noFill/>
          <a:ln w="3810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0E21A4-52C5-CFD2-FDAC-8C819300B955}"/>
              </a:ext>
            </a:extLst>
          </p:cNvPr>
          <p:cNvSpPr txBox="1">
            <a:spLocks/>
          </p:cNvSpPr>
          <p:nvPr/>
        </p:nvSpPr>
        <p:spPr>
          <a:xfrm>
            <a:off x="1271588" y="1331244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Проблемы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1B74E8B-2138-D539-5455-FC1178AB9DA9}"/>
              </a:ext>
            </a:extLst>
          </p:cNvPr>
          <p:cNvSpPr txBox="1">
            <a:spLocks/>
          </p:cNvSpPr>
          <p:nvPr/>
        </p:nvSpPr>
        <p:spPr>
          <a:xfrm>
            <a:off x="8061859" y="1340577"/>
            <a:ext cx="204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Montserrat" panose="00000500000000000000" pitchFamily="2" charset="-52"/>
                <a:ea typeface="VTB Group Cond Book" panose="020B0506050504020204" pitchFamily="34" charset="77"/>
              </a:rPr>
              <a:t>Пути решения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11" y="208547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 проявляют инициативу при подготовке к школьным мероприятиям.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43749" y="219776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Поощрение проявившихся учащихся или коллектив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42045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2AA26-4E5D-DFE9-ADCA-15C021114C7B}"/>
              </a:ext>
            </a:extLst>
          </p:cNvPr>
          <p:cNvSpPr/>
          <p:nvPr/>
        </p:nvSpPr>
        <p:spPr>
          <a:xfrm>
            <a:off x="0" y="5757333"/>
            <a:ext cx="12192000" cy="1100667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79E63-660F-508E-39D9-716276BA7A7B}"/>
              </a:ext>
            </a:extLst>
          </p:cNvPr>
          <p:cNvSpPr txBox="1"/>
          <p:nvPr/>
        </p:nvSpPr>
        <p:spPr>
          <a:xfrm>
            <a:off x="408357" y="248357"/>
            <a:ext cx="699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 ExtraBold" panose="00000900000000000000" pitchFamily="2" charset="-52"/>
              </a:rPr>
              <a:t>Модуль «Классное руководство»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C38FBC-DE50-BC18-E178-DD7D21C2260D}"/>
              </a:ext>
            </a:extLst>
          </p:cNvPr>
          <p:cNvCxnSpPr>
            <a:cxnSpLocks/>
          </p:cNvCxnSpPr>
          <p:nvPr/>
        </p:nvCxnSpPr>
        <p:spPr>
          <a:xfrm>
            <a:off x="510327" y="766972"/>
            <a:ext cx="6086416" cy="0"/>
          </a:xfrm>
          <a:prstGeom prst="line">
            <a:avLst/>
          </a:prstGeom>
          <a:ln w="381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B0FF56-91D8-C815-ECA0-C731E0F06115}"/>
              </a:ext>
            </a:extLst>
          </p:cNvPr>
          <p:cNvSpPr txBox="1"/>
          <p:nvPr/>
        </p:nvSpPr>
        <p:spPr>
          <a:xfrm>
            <a:off x="793102" y="1922106"/>
            <a:ext cx="4926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планов воспитательной работы, их своевременное составление классными руководителями;</a:t>
            </a:r>
          </a:p>
          <a:p>
            <a:r>
              <a:rPr lang="ru-RU" dirty="0"/>
              <a:t>-целенаправленность планов воспитательной работы;</a:t>
            </a:r>
          </a:p>
          <a:p>
            <a:r>
              <a:rPr lang="ru-RU" dirty="0"/>
              <a:t>-соответствие содержания планов воспитательной работы возрастным </a:t>
            </a:r>
            <a:r>
              <a:rPr lang="ru-RU" dirty="0" smtClean="0"/>
              <a:t>особенностям</a:t>
            </a:r>
          </a:p>
          <a:p>
            <a:r>
              <a:rPr lang="ru-RU" dirty="0" smtClean="0"/>
              <a:t>Ежедневное общение руководителя с классом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/>
          <a:stretch/>
        </p:blipFill>
        <p:spPr>
          <a:xfrm>
            <a:off x="6596743" y="0"/>
            <a:ext cx="5595257" cy="58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69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03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484</Words>
  <Application>Microsoft Office PowerPoint</Application>
  <PresentationFormat>Широкоэкранный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VTB Group Cond Book</vt:lpstr>
      <vt:lpstr>Oswald Light</vt:lpstr>
      <vt:lpstr>Montserrat</vt:lpstr>
      <vt:lpstr>Arial</vt:lpstr>
      <vt:lpstr>Montserrat ExtraBold</vt:lpstr>
      <vt:lpstr>Wingdings</vt:lpstr>
      <vt:lpstr>Calibri</vt:lpstr>
      <vt:lpstr>Calibri Light</vt:lpstr>
      <vt:lpstr>Times New Roman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3682</dc:creator>
  <cp:lastModifiedBy>ИКТ-001</cp:lastModifiedBy>
  <cp:revision>24</cp:revision>
  <dcterms:created xsi:type="dcterms:W3CDTF">2022-12-05T04:31:13Z</dcterms:created>
  <dcterms:modified xsi:type="dcterms:W3CDTF">2023-08-04T14:38:52Z</dcterms:modified>
</cp:coreProperties>
</file>